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3" r:id="rId20"/>
    <p:sldId id="27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294" autoAdjust="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4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pPr/>
              <a:t>05-09-2025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This project explores Machine Learning-based Predictive Maintenance (PdM). Using sensor data, ML models forecast equipment failures, optimize maintenance schedules, and reduce downtime. Insights are supported by experiments on predictive.csv, a Jupyter notebook, and Power BI visualizations, with literature survey guidance from the 2025 review paper.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Dataset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500938" cy="4429124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predictive.csv dataset: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Contains sensor readings and failure labels.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Attributes include vibration, temperature, pressure, and operational cycles.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Data preprocessing addressed imbalance using techniques like resampling.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Model Training &amp;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Jupyter Notebook experiments: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Data split into training and test sets.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Models compared (RF, XGBoost, ANN).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Evaluation metrics: Accuracy, F1-score, Precision, Recall.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Randomforest</a:t>
            </a:r>
            <a:r>
              <a:rPr sz="240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sz="2400">
                <a:latin typeface="Times New Roman" pitchFamily="18" charset="0"/>
                <a:cs typeface="Times New Roman" pitchFamily="18" charset="0"/>
              </a:rPr>
              <a:t>showed best balance between speed and accuracy.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Results &amp;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Findings: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Improved fault detection and prediction accuracy.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Reduction in downtime compared to traditional methods.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Power BI visualizations provide actionable insights on failure distribution, trends, and RUL estimation.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Noted challenge: class imbalance in dataset.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Comparison with Existing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872413" cy="1543050"/>
          </a:xfrm>
        </p:spPr>
        <p:txBody>
          <a:bodyPr/>
          <a:lstStyle/>
          <a:p>
            <a:r>
              <a:rPr sz="1800">
                <a:latin typeface="Times New Roman" pitchFamily="18" charset="0"/>
                <a:cs typeface="Times New Roman" pitchFamily="18" charset="0"/>
              </a:rPr>
              <a:t>Compared with reviewed literature: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- Our system aligns with trends like hybrid ML and digital twins.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- Achieved accuracy &gt;90%, consistent with top studies in manufacturing.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- Improved interpretability using feature importance and SHAP values.</a:t>
            </a:r>
          </a:p>
        </p:txBody>
      </p:sp>
      <p:pic>
        <p:nvPicPr>
          <p:cNvPr id="4" name="Picture 3" descr="ChatGPT Image Sep 5, 2025, 04_41_1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143251"/>
            <a:ext cx="8229600" cy="37147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sz="2800">
                <a:latin typeface="Times New Roman" pitchFamily="18" charset="0"/>
                <a:cs typeface="Times New Roman" pitchFamily="18" charset="0"/>
              </a:rPr>
              <a:t>Conclusions:</a:t>
            </a:r>
          </a:p>
          <a:p>
            <a:pPr algn="just"/>
            <a:r>
              <a:rPr sz="2800">
                <a:latin typeface="Times New Roman" pitchFamily="18" charset="0"/>
                <a:cs typeface="Times New Roman" pitchFamily="18" charset="0"/>
              </a:rPr>
              <a:t>- ML-based PdM reduces costs and downtime.</a:t>
            </a:r>
          </a:p>
          <a:p>
            <a:pPr algn="just"/>
            <a:r>
              <a:rPr sz="2800">
                <a:latin typeface="Times New Roman" pitchFamily="18" charset="0"/>
                <a:cs typeface="Times New Roman" pitchFamily="18" charset="0"/>
              </a:rPr>
              <a:t>- Ensemble models (RF, XGBoost) and DL architectures (LSTM, CNN) are highly effective.</a:t>
            </a:r>
          </a:p>
          <a:p>
            <a:pPr algn="just"/>
            <a:r>
              <a:rPr sz="2800">
                <a:latin typeface="Times New Roman" pitchFamily="18" charset="0"/>
                <a:cs typeface="Times New Roman" pitchFamily="18" charset="0"/>
              </a:rPr>
              <a:t>- Integration with Power BI ensures industry applicability.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Future work includes: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Integration of digital twins for real-time simulation.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Deployment on cloud-edge architectures.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Use of federated learning for cross-industry data sharing.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Enhanced explainable AI for technician trust.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sz="2800"/>
              <a:t>Key references:</a:t>
            </a:r>
          </a:p>
          <a:p>
            <a:pPr algn="just"/>
            <a:r>
              <a:rPr sz="2800"/>
              <a:t>- Tsallis, C. et al. (2025). Application-Wise Review of ML-Based Predictive Maintenance, Appl. Sci.</a:t>
            </a:r>
          </a:p>
          <a:p>
            <a:pPr algn="just"/>
            <a:r>
              <a:rPr sz="2800"/>
              <a:t>- NASA CMAPSS, MIMII, </a:t>
            </a:r>
            <a:r>
              <a:rPr sz="2800" smtClean="0"/>
              <a:t>SECOM</a:t>
            </a:r>
            <a:r>
              <a:rPr lang="en-US" sz="2800" dirty="0" smtClean="0"/>
              <a:t>,AI4I </a:t>
            </a:r>
            <a:r>
              <a:rPr lang="en-US" sz="2800" dirty="0" err="1" smtClean="0"/>
              <a:t>Pdm</a:t>
            </a:r>
            <a:r>
              <a:rPr lang="en-US" sz="2800" dirty="0" smtClean="0"/>
              <a:t> Milling </a:t>
            </a:r>
            <a:r>
              <a:rPr sz="2800" smtClean="0"/>
              <a:t>datasets</a:t>
            </a:r>
            <a:r>
              <a:rPr sz="2800"/>
              <a:t>.</a:t>
            </a:r>
          </a:p>
          <a:p>
            <a:pPr algn="just"/>
            <a:r>
              <a:rPr sz="2800"/>
              <a:t>- Experiments on predictive.csv dataset and accompanying Jupyter notebook.</a:t>
            </a:r>
          </a:p>
          <a:p>
            <a:pPr algn="just"/>
            <a:r>
              <a:rPr sz="2800"/>
              <a:t>- Power BI dashboards for visualization.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Power BI Dashboard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The Power BI report integrates ML predictions with business insights: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Interactive dashboards displaying equipment health status.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Trends in sensor readings over time.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RUL predictions visualized for quick decision-making.</a:t>
            </a:r>
          </a:p>
          <a:p>
            <a:pPr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Helps management prioritize maintenance tasks.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redictive[1]_page-00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4952"/>
            <a:ext cx="9144000" cy="52880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Challenges during implementation: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Data imbalance between failure and non-failure cases.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Noise in sensor readings affecting accuracy.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Need for explainability in ML predictions.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Integration of real-time streaming data remains a bottleneck.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Predictive Maintenance is a core strategy of Industry 4.0. It transitions industries from reactive to proactive maintenance by leveraging real-time sensor data and AI. Traditional methods such as run-to-failure and preventive maintenance are less efficient compared to ML-driven PdM approaches.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Applications in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PdM Applications across sectors: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Manufacturing: Rotating machinery, bearings, compressors.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Automotive: Engines, batteries, suspension systems.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Energy: Wind turbines, transformers, power plants.</a:t>
            </a:r>
          </a:p>
          <a:p>
            <a:pPr algn="just">
              <a:lnSpc>
                <a:spcPct val="150000"/>
              </a:lnSpc>
            </a:pPr>
            <a:r>
              <a:rPr sz="2800">
                <a:latin typeface="Times New Roman" pitchFamily="18" charset="0"/>
                <a:cs typeface="Times New Roman" pitchFamily="18" charset="0"/>
              </a:rPr>
              <a:t>- Healthcare: Medical device reliability monitoring.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Literature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The 2025 systematic review highlighted: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ML techniques (Random Forest, XGBoost, LSTM, CNN).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Common datasets: CMAPSS, MIMII, SECOM, AI4I 2020.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Challenges: Data imbalance, interpretability, scalability.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Future directions: Digital twins, hybrid modeling, explainable AI, federated learning.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b="1">
                <a:latin typeface="Times New Roman" pitchFamily="18" charset="0"/>
                <a:cs typeface="Times New Roman" pitchFamily="18" charset="0"/>
              </a:rPr>
              <a:t>Algorithms and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Implemented models in the Jupyter Notebook: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Random Forest (RF)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XGBoost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Support Vector Machines (SVM)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- Artificial Neural Networks (ANN)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Modules include preprocessing, feature engineering, model training, and evaluation with metrics such as accuracy, precision, recall, F1-score, and RMSE.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Architecture integrates: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1. Data ingestion (CSV sensor logs).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2. Preprocessing (missing values, normalization).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3. ML models for fault detection and Remaining Useful Life (RUL) prediction.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4. Visualization through Power BI dashboards.</a:t>
            </a:r>
          </a:p>
          <a:p>
            <a:pPr algn="just">
              <a:lnSpc>
                <a:spcPct val="150000"/>
              </a:lnSpc>
            </a:pPr>
            <a:r>
              <a:rPr sz="2400">
                <a:latin typeface="Times New Roman" pitchFamily="18" charset="0"/>
                <a:cs typeface="Times New Roman" pitchFamily="18" charset="0"/>
              </a:rPr>
              <a:t>5. Feedback loop for maintenance scheduling.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Data Flow Diagram - Level 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615238" cy="20145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sz="1800">
                <a:latin typeface="Times New Roman" pitchFamily="18" charset="0"/>
                <a:cs typeface="Times New Roman" pitchFamily="18" charset="0"/>
              </a:rPr>
              <a:t>High-level flow:</a:t>
            </a:r>
          </a:p>
          <a:p>
            <a:pPr algn="just">
              <a:lnSpc>
                <a:spcPct val="150000"/>
              </a:lnSpc>
            </a:pPr>
            <a:r>
              <a:rPr sz="1800">
                <a:latin typeface="Times New Roman" pitchFamily="18" charset="0"/>
                <a:cs typeface="Times New Roman" pitchFamily="18" charset="0"/>
              </a:rPr>
              <a:t>Input: Sensor data (predictive.csv)</a:t>
            </a:r>
          </a:p>
          <a:p>
            <a:pPr algn="just">
              <a:lnSpc>
                <a:spcPct val="150000"/>
              </a:lnSpc>
            </a:pPr>
            <a:r>
              <a:rPr sz="1800">
                <a:latin typeface="Times New Roman" pitchFamily="18" charset="0"/>
                <a:cs typeface="Times New Roman" pitchFamily="18" charset="0"/>
              </a:rPr>
              <a:t>Process: Preprocessing → Model training → Prediction</a:t>
            </a:r>
          </a:p>
          <a:p>
            <a:pPr algn="just">
              <a:lnSpc>
                <a:spcPct val="150000"/>
              </a:lnSpc>
            </a:pPr>
            <a:r>
              <a:rPr sz="1800">
                <a:latin typeface="Times New Roman" pitchFamily="18" charset="0"/>
                <a:cs typeface="Times New Roman" pitchFamily="18" charset="0"/>
              </a:rPr>
              <a:t>Output: Failure </a:t>
            </a:r>
            <a:r>
              <a:rPr sz="1800" smtClean="0">
                <a:latin typeface="Times New Roman" pitchFamily="18" charset="0"/>
                <a:cs typeface="Times New Roman" pitchFamily="18" charset="0"/>
              </a:rPr>
              <a:t>probability, </a:t>
            </a:r>
            <a:r>
              <a:rPr sz="1800">
                <a:latin typeface="Times New Roman" pitchFamily="18" charset="0"/>
                <a:cs typeface="Times New Roman" pitchFamily="18" charset="0"/>
              </a:rPr>
              <a:t>RUL, visual reports.</a:t>
            </a:r>
          </a:p>
        </p:txBody>
      </p:sp>
      <p:pic>
        <p:nvPicPr>
          <p:cNvPr id="7" name="Picture 6" descr="ChatGPT Image Sep 5, 2025, 04_24_0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614738"/>
            <a:ext cx="8229600" cy="32432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Data Flow Diagram - Level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072313" cy="2057400"/>
          </a:xfrm>
        </p:spPr>
        <p:txBody>
          <a:bodyPr/>
          <a:lstStyle/>
          <a:p>
            <a:r>
              <a:rPr sz="1800">
                <a:latin typeface="Times New Roman" pitchFamily="18" charset="0"/>
                <a:cs typeface="Times New Roman" pitchFamily="18" charset="0"/>
              </a:rPr>
              <a:t>Detailed flow: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1. Raw Data → Cleaning &amp; Feature Engineering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2. Data Split → Training &amp; Testing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3. Model Selection &amp; Tuning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4. Predictions integrated into Power BI dashboards</a:t>
            </a:r>
          </a:p>
          <a:p>
            <a:r>
              <a:rPr sz="1800">
                <a:latin typeface="Times New Roman" pitchFamily="18" charset="0"/>
                <a:cs typeface="Times New Roman" pitchFamily="18" charset="0"/>
              </a:rPr>
              <a:t>5. Maintenance decisions generated.</a:t>
            </a:r>
          </a:p>
        </p:txBody>
      </p:sp>
      <p:pic>
        <p:nvPicPr>
          <p:cNvPr id="4" name="Picture 3" descr="ChatGPT Image Sep 5, 2025, 04_27_31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657602"/>
            <a:ext cx="8015287" cy="32003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628775"/>
          </a:xfrm>
        </p:spPr>
        <p:txBody>
          <a:bodyPr/>
          <a:lstStyle/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Current industry practices: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Preventive Maintenance (fixed schedule).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Corrective Maintenance (repair after failure).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Limitations: High costs, unexpected downtime, inefficient scheduling.</a:t>
            </a:r>
          </a:p>
        </p:txBody>
      </p:sp>
      <p:pic>
        <p:nvPicPr>
          <p:cNvPr id="4" name="Picture 3" descr="ChatGPT Image Sep 5, 2025, 04_31_0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28974"/>
            <a:ext cx="9144000" cy="3629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>
                <a:latin typeface="Times New Roman" pitchFamily="18" charset="0"/>
                <a:cs typeface="Times New Roman" pitchFamily="18" charset="0"/>
              </a:rPr>
              <a:t>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28788"/>
          </a:xfrm>
        </p:spPr>
        <p:txBody>
          <a:bodyPr/>
          <a:lstStyle/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Our PdM system proposes: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Real-time monitoring via ML models.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Failure classification and RUL estimation.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Power BI dashboards for visualization.</a:t>
            </a:r>
          </a:p>
          <a:p>
            <a:pPr algn="just"/>
            <a:r>
              <a:rPr sz="1800">
                <a:latin typeface="Times New Roman" pitchFamily="18" charset="0"/>
                <a:cs typeface="Times New Roman" pitchFamily="18" charset="0"/>
              </a:rPr>
              <a:t>- Scalable and adaptable framework with higher accuracy and explainability.</a:t>
            </a:r>
          </a:p>
        </p:txBody>
      </p:sp>
      <p:pic>
        <p:nvPicPr>
          <p:cNvPr id="4" name="Picture 3" descr="ChatGPT Image Sep 5, 2025, 04_32_5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" y="3529013"/>
            <a:ext cx="6672263" cy="29479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871</Words>
  <Application>Microsoft Macintosh PowerPoint</Application>
  <PresentationFormat>On-screen Show (4:3)</PresentationFormat>
  <Paragraphs>104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Abstract</vt:lpstr>
      <vt:lpstr>Introduction</vt:lpstr>
      <vt:lpstr>Literature Survey</vt:lpstr>
      <vt:lpstr>Algorithms and Modules</vt:lpstr>
      <vt:lpstr>System Architecture</vt:lpstr>
      <vt:lpstr>Data Flow Diagram - Level 0</vt:lpstr>
      <vt:lpstr>Data Flow Diagram - Level 1</vt:lpstr>
      <vt:lpstr>Existing System</vt:lpstr>
      <vt:lpstr>Proposed System</vt:lpstr>
      <vt:lpstr>Dataset Description</vt:lpstr>
      <vt:lpstr>Model Training &amp; Evaluation</vt:lpstr>
      <vt:lpstr>Results &amp; Analysis</vt:lpstr>
      <vt:lpstr>Comparison with Existing Work</vt:lpstr>
      <vt:lpstr>Conclusion</vt:lpstr>
      <vt:lpstr>Future Scope</vt:lpstr>
      <vt:lpstr>References</vt:lpstr>
      <vt:lpstr>Power BI Dashboard Insights</vt:lpstr>
      <vt:lpstr>Slide 18</vt:lpstr>
      <vt:lpstr>Challenges Faced</vt:lpstr>
      <vt:lpstr>Applications in Industry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Abstract</dc:title>
  <dc:creator>Hari Brahma Chari</dc:creator>
  <dc:description>generated using python-pptx</dc:description>
  <cp:lastModifiedBy>Hari Brahma Chari</cp:lastModifiedBy>
  <cp:revision>11</cp:revision>
  <dcterms:created xsi:type="dcterms:W3CDTF">2013-01-27T09:14:16Z</dcterms:created>
  <dcterms:modified xsi:type="dcterms:W3CDTF">2025-09-05T11:40:21Z</dcterms:modified>
</cp:coreProperties>
</file>

<file path=docProps/thumbnail.jpeg>
</file>